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1_0.xml" ContentType="application/vnd.ms-powerpoint.comments+xml"/>
  <Override PartName="/ppt/comments/modernComment_105_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B_C74735FB.xml" ContentType="application/vnd.ms-powerpoint.comment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61" r:id="rId7"/>
    <p:sldId id="268" r:id="rId8"/>
    <p:sldId id="267" r:id="rId9"/>
    <p:sldId id="269" r:id="rId10"/>
    <p:sldId id="263" r:id="rId11"/>
    <p:sldId id="259" r:id="rId12"/>
    <p:sldId id="260" r:id="rId13"/>
    <p:sldId id="262" r:id="rId14"/>
    <p:sldId id="264" r:id="rId15"/>
    <p:sldId id="265" r:id="rId16"/>
    <p:sldId id="258" r:id="rId17"/>
  </p:sldIdLst>
  <p:sldSz cx="18288000" cy="10287000"/>
  <p:notesSz cx="6858000" cy="9144000"/>
  <p:embeddedFontLst>
    <p:embeddedFont>
      <p:font typeface="Mangrove Script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SemiBold" panose="00000700000000000000" pitchFamily="2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5D7747-1FFE-A823-9A28-C1576D4FE7AE}" name="Mikaela Conlinhulme" initials="MC" userId="S::mikaela.conlin-hulme@clapa.com::cff5f8cd-ffde-468c-a527-45a9bf80fabb" providerId="AD"/>
  <p188:author id="{52EEBD81-7F31-A68F-5286-4E8530535DC0}" name="Anna Martindale" initials="AM" userId="S::anna.martindale@clapa.com::7353679e-81a1-4847-a93c-869ef75875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CE532-3A26-48E7-8BF6-D0CB46235B4C}" v="1" dt="2026-02-13T09:27:24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 snapToGrid="0">
      <p:cViewPr varScale="1">
        <p:scale>
          <a:sx n="51" d="100"/>
          <a:sy n="51" d="100"/>
        </p:scale>
        <p:origin x="29" y="13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a Conlinhulme" userId="cff5f8cd-ffde-468c-a527-45a9bf80fabb" providerId="ADAL" clId="{60EBEE0B-535F-48A0-96DE-5FCDEA37DD77}"/>
    <pc:docChg chg="undo custSel modSld">
      <pc:chgData name="Mikaela Conlinhulme" userId="cff5f8cd-ffde-468c-a527-45a9bf80fabb" providerId="ADAL" clId="{60EBEE0B-535F-48A0-96DE-5FCDEA37DD77}" dt="2026-02-13T09:41:36.149" v="66" actId="732"/>
      <pc:docMkLst>
        <pc:docMk/>
      </pc:docMkLst>
      <pc:sldChg chg="addSp delSp modSp mod">
        <pc:chgData name="Mikaela Conlinhulme" userId="cff5f8cd-ffde-468c-a527-45a9bf80fabb" providerId="ADAL" clId="{60EBEE0B-535F-48A0-96DE-5FCDEA37DD77}" dt="2026-02-13T09:41:36.149" v="66" actId="732"/>
        <pc:sldMkLst>
          <pc:docMk/>
          <pc:sldMk cId="0" sldId="256"/>
        </pc:sldMkLst>
        <pc:spChg chg="del mod">
          <ac:chgData name="Mikaela Conlinhulme" userId="cff5f8cd-ffde-468c-a527-45a9bf80fabb" providerId="ADAL" clId="{60EBEE0B-535F-48A0-96DE-5FCDEA37DD77}" dt="2026-02-13T09:40:42.721" v="55" actId="478"/>
          <ac:spMkLst>
            <pc:docMk/>
            <pc:sldMk cId="0" sldId="256"/>
            <ac:spMk id="13" creationId="{00000000-0000-0000-0000-000000000000}"/>
          </ac:spMkLst>
        </pc:spChg>
        <pc:spChg chg="mod">
          <ac:chgData name="Mikaela Conlinhulme" userId="cff5f8cd-ffde-468c-a527-45a9bf80fabb" providerId="ADAL" clId="{60EBEE0B-535F-48A0-96DE-5FCDEA37DD77}" dt="2026-02-13T09:26:36.001" v="3" actId="2711"/>
          <ac:spMkLst>
            <pc:docMk/>
            <pc:sldMk cId="0" sldId="256"/>
            <ac:spMk id="17" creationId="{00000000-0000-0000-0000-000000000000}"/>
          </ac:spMkLst>
        </pc:spChg>
        <pc:picChg chg="add mod modCrop">
          <ac:chgData name="Mikaela Conlinhulme" userId="cff5f8cd-ffde-468c-a527-45a9bf80fabb" providerId="ADAL" clId="{60EBEE0B-535F-48A0-96DE-5FCDEA37DD77}" dt="2026-02-13T09:41:36.149" v="66" actId="732"/>
          <ac:picMkLst>
            <pc:docMk/>
            <pc:sldMk cId="0" sldId="256"/>
            <ac:picMk id="15" creationId="{CCC07C9A-1D83-EEBA-0A0E-7D331235AA36}"/>
          </ac:picMkLst>
        </pc:picChg>
      </pc:sldChg>
      <pc:sldChg chg="addSp delSp modSp mod">
        <pc:chgData name="Mikaela Conlinhulme" userId="cff5f8cd-ffde-468c-a527-45a9bf80fabb" providerId="ADAL" clId="{60EBEE0B-535F-48A0-96DE-5FCDEA37DD77}" dt="2026-02-13T09:27:51.371" v="15" actId="1076"/>
        <pc:sldMkLst>
          <pc:docMk/>
          <pc:sldMk cId="0" sldId="257"/>
        </pc:sldMkLst>
        <pc:spChg chg="mod">
          <ac:chgData name="Mikaela Conlinhulme" userId="cff5f8cd-ffde-468c-a527-45a9bf80fabb" providerId="ADAL" clId="{60EBEE0B-535F-48A0-96DE-5FCDEA37DD77}" dt="2026-02-13T09:27:36.191" v="10" actId="1076"/>
          <ac:spMkLst>
            <pc:docMk/>
            <pc:sldMk cId="0" sldId="257"/>
            <ac:spMk id="9" creationId="{9ED93C47-6CF0-3B89-4FBD-6C38E5DCC67B}"/>
          </ac:spMkLst>
        </pc:spChg>
        <pc:spChg chg="mod ord">
          <ac:chgData name="Mikaela Conlinhulme" userId="cff5f8cd-ffde-468c-a527-45a9bf80fabb" providerId="ADAL" clId="{60EBEE0B-535F-48A0-96DE-5FCDEA37DD77}" dt="2026-02-13T09:27:51.371" v="15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Mikaela Conlinhulme" userId="cff5f8cd-ffde-468c-a527-45a9bf80fabb" providerId="ADAL" clId="{60EBEE0B-535F-48A0-96DE-5FCDEA37DD77}" dt="2026-02-13T09:27:24.352" v="9"/>
          <ac:spMkLst>
            <pc:docMk/>
            <pc:sldMk cId="0" sldId="257"/>
            <ac:spMk id="12" creationId="{5F28706E-C867-9978-2565-C503148E8CE8}"/>
          </ac:spMkLst>
        </pc:spChg>
        <pc:spChg chg="mod">
          <ac:chgData name="Mikaela Conlinhulme" userId="cff5f8cd-ffde-468c-a527-45a9bf80fabb" providerId="ADAL" clId="{60EBEE0B-535F-48A0-96DE-5FCDEA37DD77}" dt="2026-02-13T09:27:05.689" v="7" actId="2711"/>
          <ac:spMkLst>
            <pc:docMk/>
            <pc:sldMk cId="0" sldId="257"/>
            <ac:spMk id="13" creationId="{00000000-0000-0000-0000-000000000000}"/>
          </ac:spMkLst>
        </pc:spChg>
        <pc:spChg chg="mod">
          <ac:chgData name="Mikaela Conlinhulme" userId="cff5f8cd-ffde-468c-a527-45a9bf80fabb" providerId="ADAL" clId="{60EBEE0B-535F-48A0-96DE-5FCDEA37DD77}" dt="2026-02-13T09:26:45.454" v="4" actId="2711"/>
          <ac:spMkLst>
            <pc:docMk/>
            <pc:sldMk cId="0" sldId="257"/>
            <ac:spMk id="14" creationId="{00000000-0000-0000-0000-000000000000}"/>
          </ac:spMkLst>
        </pc:spChg>
        <pc:grpChg chg="mod">
          <ac:chgData name="Mikaela Conlinhulme" userId="cff5f8cd-ffde-468c-a527-45a9bf80fabb" providerId="ADAL" clId="{60EBEE0B-535F-48A0-96DE-5FCDEA37DD77}" dt="2026-02-13T09:26:49.074" v="6" actId="1076"/>
          <ac:grpSpMkLst>
            <pc:docMk/>
            <pc:sldMk cId="0" sldId="257"/>
            <ac:grpSpMk id="2" creationId="{00000000-0000-0000-0000-000000000000}"/>
          </ac:grpSpMkLst>
        </pc:grpChg>
        <pc:grpChg chg="del">
          <ac:chgData name="Mikaela Conlinhulme" userId="cff5f8cd-ffde-468c-a527-45a9bf80fabb" providerId="ADAL" clId="{60EBEE0B-535F-48A0-96DE-5FCDEA37DD77}" dt="2026-02-13T09:27:10.825" v="8" actId="478"/>
          <ac:grpSpMkLst>
            <pc:docMk/>
            <pc:sldMk cId="0" sldId="257"/>
            <ac:grpSpMk id="5" creationId="{00000000-0000-0000-0000-000000000000}"/>
          </ac:grpSpMkLst>
        </pc:grpChg>
        <pc:grpChg chg="add mod">
          <ac:chgData name="Mikaela Conlinhulme" userId="cff5f8cd-ffde-468c-a527-45a9bf80fabb" providerId="ADAL" clId="{60EBEE0B-535F-48A0-96DE-5FCDEA37DD77}" dt="2026-02-13T09:27:41.635" v="12" actId="1076"/>
          <ac:grpSpMkLst>
            <pc:docMk/>
            <pc:sldMk cId="0" sldId="257"/>
            <ac:grpSpMk id="8" creationId="{2EA48DC0-DA0F-672A-3798-DBC7847C65D1}"/>
          </ac:grpSpMkLst>
        </pc:grpChg>
      </pc:sldChg>
      <pc:sldChg chg="addSp delSp modSp mod">
        <pc:chgData name="Mikaela Conlinhulme" userId="cff5f8cd-ffde-468c-a527-45a9bf80fabb" providerId="ADAL" clId="{60EBEE0B-535F-48A0-96DE-5FCDEA37DD77}" dt="2026-02-13T09:38:06.149" v="54" actId="1076"/>
        <pc:sldMkLst>
          <pc:docMk/>
          <pc:sldMk cId="0" sldId="258"/>
        </pc:sldMkLst>
        <pc:spChg chg="del">
          <ac:chgData name="Mikaela Conlinhulme" userId="cff5f8cd-ffde-468c-a527-45a9bf80fabb" providerId="ADAL" clId="{60EBEE0B-535F-48A0-96DE-5FCDEA37DD77}" dt="2026-02-13T09:37:40.548" v="45" actId="21"/>
          <ac:spMkLst>
            <pc:docMk/>
            <pc:sldMk cId="0" sldId="258"/>
            <ac:spMk id="15" creationId="{CDC9D8FA-DE60-C74D-D067-94873D2CC5C0}"/>
          </ac:spMkLst>
        </pc:spChg>
        <pc:picChg chg="add mod">
          <ac:chgData name="Mikaela Conlinhulme" userId="cff5f8cd-ffde-468c-a527-45a9bf80fabb" providerId="ADAL" clId="{60EBEE0B-535F-48A0-96DE-5FCDEA37DD77}" dt="2026-02-13T09:38:06.149" v="54" actId="1076"/>
          <ac:picMkLst>
            <pc:docMk/>
            <pc:sldMk cId="0" sldId="258"/>
            <ac:picMk id="18" creationId="{BB2B6653-3331-9526-8EB8-9F9A8B7F4370}"/>
          </ac:picMkLst>
        </pc:picChg>
      </pc:sldChg>
      <pc:sldChg chg="modSp mod">
        <pc:chgData name="Mikaela Conlinhulme" userId="cff5f8cd-ffde-468c-a527-45a9bf80fabb" providerId="ADAL" clId="{60EBEE0B-535F-48A0-96DE-5FCDEA37DD77}" dt="2026-02-13T09:30:19.395" v="35" actId="2711"/>
        <pc:sldMkLst>
          <pc:docMk/>
          <pc:sldMk cId="0" sldId="259"/>
        </pc:sldMkLst>
        <pc:spChg chg="mod">
          <ac:chgData name="Mikaela Conlinhulme" userId="cff5f8cd-ffde-468c-a527-45a9bf80fabb" providerId="ADAL" clId="{60EBEE0B-535F-48A0-96DE-5FCDEA37DD77}" dt="2026-02-13T09:30:11.386" v="34" actId="94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Mikaela Conlinhulme" userId="cff5f8cd-ffde-468c-a527-45a9bf80fabb" providerId="ADAL" clId="{60EBEE0B-535F-48A0-96DE-5FCDEA37DD77}" dt="2026-02-13T09:30:19.395" v="35" actId="2711"/>
          <ac:spMkLst>
            <pc:docMk/>
            <pc:sldMk cId="0" sldId="259"/>
            <ac:spMk id="14" creationId="{00000000-0000-0000-0000-000000000000}"/>
          </ac:spMkLst>
        </pc:spChg>
      </pc:sldChg>
      <pc:sldChg chg="modSp mod">
        <pc:chgData name="Mikaela Conlinhulme" userId="cff5f8cd-ffde-468c-a527-45a9bf80fabb" providerId="ADAL" clId="{60EBEE0B-535F-48A0-96DE-5FCDEA37DD77}" dt="2026-02-13T09:30:41.146" v="37" actId="2711"/>
        <pc:sldMkLst>
          <pc:docMk/>
          <pc:sldMk cId="0" sldId="260"/>
        </pc:sldMkLst>
        <pc:spChg chg="mod">
          <ac:chgData name="Mikaela Conlinhulme" userId="cff5f8cd-ffde-468c-a527-45a9bf80fabb" providerId="ADAL" clId="{60EBEE0B-535F-48A0-96DE-5FCDEA37DD77}" dt="2026-02-13T09:30:28.105" v="36" actId="2711"/>
          <ac:spMkLst>
            <pc:docMk/>
            <pc:sldMk cId="0" sldId="260"/>
            <ac:spMk id="13" creationId="{00000000-0000-0000-0000-000000000000}"/>
          </ac:spMkLst>
        </pc:spChg>
        <pc:spChg chg="mod">
          <ac:chgData name="Mikaela Conlinhulme" userId="cff5f8cd-ffde-468c-a527-45a9bf80fabb" providerId="ADAL" clId="{60EBEE0B-535F-48A0-96DE-5FCDEA37DD77}" dt="2026-02-13T09:30:41.146" v="37" actId="2711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Mikaela Conlinhulme" userId="cff5f8cd-ffde-468c-a527-45a9bf80fabb" providerId="ADAL" clId="{60EBEE0B-535F-48A0-96DE-5FCDEA37DD77}" dt="2026-02-13T09:28:57.559" v="24" actId="2711"/>
        <pc:sldMkLst>
          <pc:docMk/>
          <pc:sldMk cId="0" sldId="261"/>
        </pc:sldMkLst>
        <pc:spChg chg="mod">
          <ac:chgData name="Mikaela Conlinhulme" userId="cff5f8cd-ffde-468c-a527-45a9bf80fabb" providerId="ADAL" clId="{60EBEE0B-535F-48A0-96DE-5FCDEA37DD77}" dt="2026-02-13T09:28:05.640" v="16" actId="2711"/>
          <ac:spMkLst>
            <pc:docMk/>
            <pc:sldMk cId="0" sldId="261"/>
            <ac:spMk id="12" creationId="{69C57E48-2728-EE12-DB73-CA4703421D72}"/>
          </ac:spMkLst>
        </pc:spChg>
        <pc:spChg chg="mod">
          <ac:chgData name="Mikaela Conlinhulme" userId="cff5f8cd-ffde-468c-a527-45a9bf80fabb" providerId="ADAL" clId="{60EBEE0B-535F-48A0-96DE-5FCDEA37DD77}" dt="2026-02-13T09:28:57.559" v="24" actId="2711"/>
          <ac:spMkLst>
            <pc:docMk/>
            <pc:sldMk cId="0" sldId="261"/>
            <ac:spMk id="15" creationId="{419AB06B-410D-C52E-13AC-C03B0A42C3F2}"/>
          </ac:spMkLst>
        </pc:spChg>
      </pc:sldChg>
      <pc:sldChg chg="modSp mod">
        <pc:chgData name="Mikaela Conlinhulme" userId="cff5f8cd-ffde-468c-a527-45a9bf80fabb" providerId="ADAL" clId="{60EBEE0B-535F-48A0-96DE-5FCDEA37DD77}" dt="2026-02-13T09:31:00.753" v="39" actId="2711"/>
        <pc:sldMkLst>
          <pc:docMk/>
          <pc:sldMk cId="3575186577" sldId="262"/>
        </pc:sldMkLst>
        <pc:spChg chg="mod">
          <ac:chgData name="Mikaela Conlinhulme" userId="cff5f8cd-ffde-468c-a527-45a9bf80fabb" providerId="ADAL" clId="{60EBEE0B-535F-48A0-96DE-5FCDEA37DD77}" dt="2026-02-13T09:30:47.070" v="38" actId="2711"/>
          <ac:spMkLst>
            <pc:docMk/>
            <pc:sldMk cId="3575186577" sldId="262"/>
            <ac:spMk id="12" creationId="{DD072FD4-2A2B-7C10-E207-51C842654648}"/>
          </ac:spMkLst>
        </pc:spChg>
        <pc:spChg chg="mod">
          <ac:chgData name="Mikaela Conlinhulme" userId="cff5f8cd-ffde-468c-a527-45a9bf80fabb" providerId="ADAL" clId="{60EBEE0B-535F-48A0-96DE-5FCDEA37DD77}" dt="2026-02-13T09:31:00.753" v="39" actId="2711"/>
          <ac:spMkLst>
            <pc:docMk/>
            <pc:sldMk cId="3575186577" sldId="262"/>
            <ac:spMk id="15" creationId="{899CE86C-03C1-92B7-4C37-9A0A555CB8AB}"/>
          </ac:spMkLst>
        </pc:spChg>
      </pc:sldChg>
      <pc:sldChg chg="modSp mod">
        <pc:chgData name="Mikaela Conlinhulme" userId="cff5f8cd-ffde-468c-a527-45a9bf80fabb" providerId="ADAL" clId="{60EBEE0B-535F-48A0-96DE-5FCDEA37DD77}" dt="2026-02-13T09:29:39.549" v="30" actId="20577"/>
        <pc:sldMkLst>
          <pc:docMk/>
          <pc:sldMk cId="15794137" sldId="263"/>
        </pc:sldMkLst>
        <pc:spChg chg="mod">
          <ac:chgData name="Mikaela Conlinhulme" userId="cff5f8cd-ffde-468c-a527-45a9bf80fabb" providerId="ADAL" clId="{60EBEE0B-535F-48A0-96DE-5FCDEA37DD77}" dt="2026-02-13T09:29:39.549" v="30" actId="20577"/>
          <ac:spMkLst>
            <pc:docMk/>
            <pc:sldMk cId="15794137" sldId="263"/>
            <ac:spMk id="12" creationId="{1A67D33F-4EC1-C134-0847-95157C4D607D}"/>
          </ac:spMkLst>
        </pc:spChg>
        <pc:spChg chg="mod">
          <ac:chgData name="Mikaela Conlinhulme" userId="cff5f8cd-ffde-468c-a527-45a9bf80fabb" providerId="ADAL" clId="{60EBEE0B-535F-48A0-96DE-5FCDEA37DD77}" dt="2026-02-13T09:29:23.161" v="27" actId="2711"/>
          <ac:spMkLst>
            <pc:docMk/>
            <pc:sldMk cId="15794137" sldId="263"/>
            <ac:spMk id="15" creationId="{0ADE361B-8FF2-3ECA-13AC-6BD30D8A7012}"/>
          </ac:spMkLst>
        </pc:spChg>
      </pc:sldChg>
      <pc:sldChg chg="modSp mod">
        <pc:chgData name="Mikaela Conlinhulme" userId="cff5f8cd-ffde-468c-a527-45a9bf80fabb" providerId="ADAL" clId="{60EBEE0B-535F-48A0-96DE-5FCDEA37DD77}" dt="2026-02-13T09:31:22.146" v="42" actId="2711"/>
        <pc:sldMkLst>
          <pc:docMk/>
          <pc:sldMk cId="3828006434" sldId="264"/>
        </pc:sldMkLst>
        <pc:spChg chg="mod">
          <ac:chgData name="Mikaela Conlinhulme" userId="cff5f8cd-ffde-468c-a527-45a9bf80fabb" providerId="ADAL" clId="{60EBEE0B-535F-48A0-96DE-5FCDEA37DD77}" dt="2026-02-13T09:31:14.387" v="41" actId="2711"/>
          <ac:spMkLst>
            <pc:docMk/>
            <pc:sldMk cId="3828006434" sldId="264"/>
            <ac:spMk id="12" creationId="{911EB62B-783F-74A7-8744-C1C470669CA0}"/>
          </ac:spMkLst>
        </pc:spChg>
        <pc:spChg chg="mod">
          <ac:chgData name="Mikaela Conlinhulme" userId="cff5f8cd-ffde-468c-a527-45a9bf80fabb" providerId="ADAL" clId="{60EBEE0B-535F-48A0-96DE-5FCDEA37DD77}" dt="2026-02-13T09:31:22.146" v="42" actId="2711"/>
          <ac:spMkLst>
            <pc:docMk/>
            <pc:sldMk cId="3828006434" sldId="264"/>
            <ac:spMk id="15" creationId="{AA7E7FB1-007B-8FBA-283F-86CEB6B32811}"/>
          </ac:spMkLst>
        </pc:spChg>
      </pc:sldChg>
      <pc:sldChg chg="modSp mod">
        <pc:chgData name="Mikaela Conlinhulme" userId="cff5f8cd-ffde-468c-a527-45a9bf80fabb" providerId="ADAL" clId="{60EBEE0B-535F-48A0-96DE-5FCDEA37DD77}" dt="2026-02-13T09:31:35.527" v="44" actId="2711"/>
        <pc:sldMkLst>
          <pc:docMk/>
          <pc:sldMk cId="1715633540" sldId="265"/>
        </pc:sldMkLst>
        <pc:spChg chg="mod">
          <ac:chgData name="Mikaela Conlinhulme" userId="cff5f8cd-ffde-468c-a527-45a9bf80fabb" providerId="ADAL" clId="{60EBEE0B-535F-48A0-96DE-5FCDEA37DD77}" dt="2026-02-13T09:31:29.782" v="43" actId="2711"/>
          <ac:spMkLst>
            <pc:docMk/>
            <pc:sldMk cId="1715633540" sldId="265"/>
            <ac:spMk id="12" creationId="{D8B9D844-F643-CC6A-0818-71493ED9B376}"/>
          </ac:spMkLst>
        </pc:spChg>
        <pc:spChg chg="mod">
          <ac:chgData name="Mikaela Conlinhulme" userId="cff5f8cd-ffde-468c-a527-45a9bf80fabb" providerId="ADAL" clId="{60EBEE0B-535F-48A0-96DE-5FCDEA37DD77}" dt="2026-02-13T09:31:35.527" v="44" actId="2711"/>
          <ac:spMkLst>
            <pc:docMk/>
            <pc:sldMk cId="1715633540" sldId="265"/>
            <ac:spMk id="15" creationId="{47D52A29-381C-3C9A-E500-F679A5F28A0A}"/>
          </ac:spMkLst>
        </pc:spChg>
      </pc:sldChg>
      <pc:sldChg chg="modSp mod">
        <pc:chgData name="Mikaela Conlinhulme" userId="cff5f8cd-ffde-468c-a527-45a9bf80fabb" providerId="ADAL" clId="{60EBEE0B-535F-48A0-96DE-5FCDEA37DD77}" dt="2026-02-13T09:28:41.219" v="23" actId="2711"/>
        <pc:sldMkLst>
          <pc:docMk/>
          <pc:sldMk cId="3343332859" sldId="267"/>
        </pc:sldMkLst>
        <pc:spChg chg="mod">
          <ac:chgData name="Mikaela Conlinhulme" userId="cff5f8cd-ffde-468c-a527-45a9bf80fabb" providerId="ADAL" clId="{60EBEE0B-535F-48A0-96DE-5FCDEA37DD77}" dt="2026-02-13T09:28:34.972" v="22" actId="2711"/>
          <ac:spMkLst>
            <pc:docMk/>
            <pc:sldMk cId="3343332859" sldId="267"/>
            <ac:spMk id="12" creationId="{AEB62AF6-87E9-F8A0-BC4A-89965B8C3007}"/>
          </ac:spMkLst>
        </pc:spChg>
        <pc:spChg chg="mod">
          <ac:chgData name="Mikaela Conlinhulme" userId="cff5f8cd-ffde-468c-a527-45a9bf80fabb" providerId="ADAL" clId="{60EBEE0B-535F-48A0-96DE-5FCDEA37DD77}" dt="2026-02-13T09:28:41.219" v="23" actId="2711"/>
          <ac:spMkLst>
            <pc:docMk/>
            <pc:sldMk cId="3343332859" sldId="267"/>
            <ac:spMk id="15" creationId="{7215055B-02B3-90FE-B933-39A3517CC0AE}"/>
          </ac:spMkLst>
        </pc:spChg>
      </pc:sldChg>
      <pc:sldChg chg="modSp mod">
        <pc:chgData name="Mikaela Conlinhulme" userId="cff5f8cd-ffde-468c-a527-45a9bf80fabb" providerId="ADAL" clId="{60EBEE0B-535F-48A0-96DE-5FCDEA37DD77}" dt="2026-02-13T09:28:24.151" v="20" actId="14100"/>
        <pc:sldMkLst>
          <pc:docMk/>
          <pc:sldMk cId="1862398228" sldId="268"/>
        </pc:sldMkLst>
        <pc:spChg chg="mod">
          <ac:chgData name="Mikaela Conlinhulme" userId="cff5f8cd-ffde-468c-a527-45a9bf80fabb" providerId="ADAL" clId="{60EBEE0B-535F-48A0-96DE-5FCDEA37DD77}" dt="2026-02-13T09:28:24.151" v="20" actId="14100"/>
          <ac:spMkLst>
            <pc:docMk/>
            <pc:sldMk cId="1862398228" sldId="268"/>
            <ac:spMk id="17" creationId="{7CD80D7F-6811-00C2-8703-DCB617C60159}"/>
          </ac:spMkLst>
        </pc:spChg>
      </pc:sldChg>
      <pc:sldChg chg="modSp mod">
        <pc:chgData name="Mikaela Conlinhulme" userId="cff5f8cd-ffde-468c-a527-45a9bf80fabb" providerId="ADAL" clId="{60EBEE0B-535F-48A0-96DE-5FCDEA37DD77}" dt="2026-02-13T09:29:12.297" v="26" actId="14100"/>
        <pc:sldMkLst>
          <pc:docMk/>
          <pc:sldMk cId="58413060" sldId="269"/>
        </pc:sldMkLst>
        <pc:spChg chg="mod">
          <ac:chgData name="Mikaela Conlinhulme" userId="cff5f8cd-ffde-468c-a527-45a9bf80fabb" providerId="ADAL" clId="{60EBEE0B-535F-48A0-96DE-5FCDEA37DD77}" dt="2026-02-13T09:29:12.297" v="26" actId="14100"/>
          <ac:spMkLst>
            <pc:docMk/>
            <pc:sldMk cId="58413060" sldId="269"/>
            <ac:spMk id="17" creationId="{CBD085D1-6415-0749-D3A2-4A17BB806A69}"/>
          </ac:spMkLst>
        </pc:spChg>
      </pc:sldChg>
    </pc:docChg>
  </pc:docChgLst>
</pc:chgInfo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19B258-977A-4B49-8BA5-354672CA2AC6}" authorId="{52EEBD81-7F31-A68F-5286-4E8530535DC0}" status="resolved" created="2026-02-06T15:53:14.52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7"/>
      <ac:picMk id="15" creationId="{CE52E092-15BA-7E88-1EBB-90C4C44615B8}"/>
    </ac:deMkLst>
    <p188:txBody>
      <a:bodyPr/>
      <a:lstStyle/>
      <a:p>
        <a:r>
          <a:rPr lang="en-GB"/>
          <a:t>I think this page needs a clear pic of an unrepaired cleft so I've added this one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24B171-EA2D-4BB9-ABF9-8C780B1441D7}" authorId="{52EEBD81-7F31-A68F-5286-4E8530535DC0}" status="resolved" created="2026-02-06T15:57:39.33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1"/>
      <ac:grpSpMk id="16" creationId="{471A153D-EC71-E105-64E3-EF6DD88725B3}"/>
    </ac:deMkLst>
    <p188:txBody>
      <a:bodyPr/>
      <a:lstStyle/>
      <a:p>
        <a:r>
          <a:rPr lang="en-GB"/>
          <a:t>Edited this page so it's about the impact rather than treatment needs; treatment covered in slide 5</a:t>
        </a:r>
      </a:p>
    </p188:txBody>
  </p188:cm>
</p188:cmLst>
</file>

<file path=ppt/comments/modernComment_10B_C74735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CE150F-77C0-4228-912B-B5CC73149541}" authorId="{52EEBD81-7F31-A68F-5286-4E8530535DC0}" status="resolved" created="2026-02-06T16:02:28.779" complete="100000">
    <pc:sldMkLst xmlns:pc="http://schemas.microsoft.com/office/powerpoint/2013/main/command">
      <pc:docMk/>
      <pc:sldMk cId="3343332859" sldId="267"/>
    </pc:sldMkLst>
    <p188:txBody>
      <a:bodyPr/>
      <a:lstStyle/>
      <a:p>
        <a:r>
          <a:rPr lang="en-GB"/>
          <a:t>Edited content to be more on treatment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2-09T09:27:51.218" authorId="{565D7747-1FFE-A823-9A28-C1576D4FE7AE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D7D38-EB33-4A27-848F-DA01FDB0BC16}" type="datetimeFigureOut">
              <a:rPr lang="en-GB" smtClean="0"/>
              <a:t>13/02/2026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4BC45-4898-47B6-9B35-C373A4014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7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Lets bust some myths….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BC45-4898-47B6-9B35-C373A4014D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9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Operations: </a:t>
            </a: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babies born with a cleft will need at least one operation to repair their cleft, and may need more operations as they grow up</a:t>
            </a:r>
          </a:p>
          <a:p>
            <a:pPr marL="666058" lvl="1" indent="0" algn="l">
              <a:buFont typeface="Arial"/>
              <a:buNone/>
            </a:pPr>
            <a:endParaRPr lang="en-GB" sz="240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Speech therapy: </a:t>
            </a: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children born with a cleft palate in particular will have their speech regularly assessed, and speech and language therapy will be offered if needed</a:t>
            </a:r>
          </a:p>
          <a:p>
            <a:pPr marL="1332117" lvl="1" indent="-666059" algn="l">
              <a:buFont typeface="Arial"/>
              <a:buChar char="•"/>
            </a:pPr>
            <a:endParaRPr lang="en-GB" sz="240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Help with hearing: </a:t>
            </a: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children born with a cleft palate will have their hearing regularly assessed and treatment offered as necessary</a:t>
            </a:r>
          </a:p>
          <a:p>
            <a:pPr marL="666058" lvl="1" indent="0" algn="l">
              <a:buFont typeface="Arial"/>
              <a:buNone/>
            </a:pPr>
            <a:endParaRPr lang="en-GB" sz="240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Dental and orthodontic work: if a cleft affects the gums and teeth, extra support and treatment may be needed, such as braces, restorative dentistry, or surgical treatment</a:t>
            </a:r>
          </a:p>
          <a:p>
            <a:pPr marL="666058" lvl="1" indent="0" algn="l">
              <a:buFont typeface="Arial"/>
              <a:buNone/>
            </a:pPr>
            <a:endParaRPr lang="en-GB" sz="240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6058" lvl="1" indent="0" algn="l">
              <a:buFont typeface="Arial"/>
              <a:buNone/>
            </a:pPr>
            <a:r>
              <a:rPr lang="en-GB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Psychological support: support from cleft-specialist Clinical Psychologists is available to people born with a cleft and their families throughout the entire treatment pathway</a:t>
            </a:r>
            <a:endParaRPr lang="en-US" sz="240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332117" lvl="1" indent="-666059" algn="l">
              <a:buFont typeface="Arial"/>
              <a:buChar char="•"/>
            </a:pPr>
            <a:r>
              <a:rPr lang="en-US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</a:p>
          <a:p>
            <a:pPr marL="1332117" lvl="1" indent="-666059" algn="l">
              <a:buFont typeface="Arial"/>
              <a:buChar char="•"/>
            </a:pPr>
            <a:r>
              <a:rPr lang="en-US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</a:p>
          <a:p>
            <a:pPr marL="1332117" lvl="1" indent="-666059" algn="l">
              <a:buFont typeface="Arial"/>
              <a:buChar char="•"/>
            </a:pPr>
            <a:r>
              <a:rPr lang="en-US" sz="2400" dirty="0">
                <a:solidFill>
                  <a:srgbClr val="000069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BC45-4898-47B6-9B35-C373A4014D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7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CLAPA’s  Work – Presentation Notes</a:t>
            </a:r>
          </a:p>
          <a:p>
            <a:pPr fontAlgn="t"/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Specialist Feeding Bottles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Babies born with a cleft often struggle to feed from the breast or a standard bottle due to difficulty forming suction.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 is the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UK supplier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specialist bottles/teats recommended by NHS Cleft Nurse Specialists.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distribute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10,000+ items each year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families and NHS Trusts.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new family receives a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Welcome Pack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bottles, teats, and information.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supply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items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families in financial need.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stock: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1"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~50% manufactured with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soft‑squeeze bottles allowing carers to help milk flow.</a:t>
            </a:r>
          </a:p>
          <a:p>
            <a:pPr lvl="1"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~50% imported with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Brown’s Medical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bottles with special valves allowing milk flow without suction.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One‑to‑One Support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Cleft journeys can be emotional, from diagnosis through adulthood.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 has trained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 and Peer Supporters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offering support via phone or email.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a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confidential, non‑judgemental space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those experiencing acute worries.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people a year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this service.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report feeling less isolated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more confident, and better able to cope.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Support Groups &amp; Events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connect people affected by cleft across the UK.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media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shares positive stories, challenges myths, and celebrates differences.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Moderated online groups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instant access to peer support.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online events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discuss key topics (e.g. surgery, feeding, talking about cleft).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 workshops (e.g. Baby Signing) run by volunteers with lived experience.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94% of attendees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feel more equipped to handle cleft‑related challenges.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 Research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make cleft research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 and inclusive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everyone.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with researchers to ensure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and families are involved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all backgrounds.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consultation groups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live Q&amp;As, and publish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 summaries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often describe feeling heard, valued, and empowered.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&amp; Young People’s Services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 connections help young people build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and self‑esteem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Cleft++ mentoring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safe online platform connecting 12–17‑year‑olds to trained young adult mentors with lived experience.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and Young People’s Council (CYPC)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9–17‑year‑olds advising CLAPA, NHS teams, and researchers.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CYPC helps create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youth‑friendly resources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videos, and leaflets.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Annual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Cleft Youth Magazine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ages 6–12.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 Services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90,000 adults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UK were born with a cleft.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don’t know they can access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NHS specialist treatment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adulthood.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 develops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research‑driven information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help adults understand and navigate their care.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groups and events help adults reconnect and share experiences—often for the first time in years.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work to ensure adult voices are included in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and service improvement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Service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information is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accredited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shaped by the cleft community—covering emotional and practical needs.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people navigate the cleft pathway with clear, accessible guidance.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personalised signposting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topics such as genetics, treatment access, and NHS services.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 around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enquiries a year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 the whole community.</a:t>
            </a:r>
          </a:p>
          <a:p>
            <a:pPr fontAlgn="t"/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Raising Awareness &amp; Campaigning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advocate for better cleft care and improved outcomes across the UK.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people with a cleft encounter health professionals lacking knowledge or sensitivity.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CLAPA delivers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talks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dentists, midwives, and nurses to build understanding and empathy.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emotional impact and real stories to prepare future professionals.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BC45-4898-47B6-9B35-C373A4014D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6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apa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1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5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C74735F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7128" y="56395"/>
            <a:ext cx="3770836" cy="2254803"/>
            <a:chOff x="0" y="0"/>
            <a:chExt cx="1096237" cy="7505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00006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722588" y="54113"/>
            <a:ext cx="3159414" cy="1949174"/>
          </a:xfrm>
          <a:custGeom>
            <a:avLst/>
            <a:gdLst/>
            <a:ahLst/>
            <a:cxnLst/>
            <a:rect l="l" t="t" r="r" b="b"/>
            <a:pathLst>
              <a:path w="3159414" h="1949174">
                <a:moveTo>
                  <a:pt x="0" y="0"/>
                </a:moveTo>
                <a:lnTo>
                  <a:pt x="3159414" y="0"/>
                </a:lnTo>
                <a:lnTo>
                  <a:pt x="3159414" y="1949174"/>
                </a:lnTo>
                <a:lnTo>
                  <a:pt x="0" y="194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77" t="-27250" r="-17280" b="-53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11268" y="3490743"/>
            <a:ext cx="7891027" cy="6450235"/>
          </a:xfrm>
          <a:custGeom>
            <a:avLst/>
            <a:gdLst/>
            <a:ahLst/>
            <a:cxnLst/>
            <a:rect l="l" t="t" r="r" b="b"/>
            <a:pathLst>
              <a:path w="7891027" h="6450235">
                <a:moveTo>
                  <a:pt x="0" y="0"/>
                </a:moveTo>
                <a:lnTo>
                  <a:pt x="7891027" y="0"/>
                </a:lnTo>
                <a:lnTo>
                  <a:pt x="7891027" y="6450235"/>
                </a:lnTo>
                <a:lnTo>
                  <a:pt x="0" y="6450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986" t="-26537" r="-2516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028700" y="4442760"/>
            <a:ext cx="4353805" cy="112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dirty="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About us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56CE740-9835-034B-4CDC-27ECB1D50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0" y="8831522"/>
            <a:ext cx="2643995" cy="8085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0B197A-39AE-2E9B-A12B-F15C73411420}"/>
              </a:ext>
            </a:extLst>
          </p:cNvPr>
          <p:cNvSpPr txBox="1"/>
          <p:nvPr/>
        </p:nvSpPr>
        <p:spPr>
          <a:xfrm>
            <a:off x="3849847" y="9182895"/>
            <a:ext cx="9628063" cy="42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862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ea typeface="FS Albert"/>
                <a:cs typeface="Poppins" panose="00000500000000000000" pitchFamily="2" charset="0"/>
                <a:sym typeface="FS Albert"/>
              </a:rPr>
              <a:t>Registered Charity England &amp; Wales (1108160) and Scotland (SC041034)</a:t>
            </a:r>
          </a:p>
        </p:txBody>
      </p:sp>
      <p:pic>
        <p:nvPicPr>
          <p:cNvPr id="15" name="Picture 1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CC07C9A-1D83-EEBA-0A0E-7D331235A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3"/>
          <a:stretch>
            <a:fillRect/>
          </a:stretch>
        </p:blipFill>
        <p:spPr>
          <a:xfrm>
            <a:off x="390409" y="-1552840"/>
            <a:ext cx="15549794" cy="5995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C9E99-8538-E7C2-46F6-461E1FFB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1795AF46-8A2B-41B1-236A-00451239B310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B10A9E31-245C-DDC8-F4D1-A28979C45292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A07FF1D-820D-EB8A-BA89-1045290FB6EF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147CF92-CDF3-1D74-9C19-A09D1D294E14}"/>
              </a:ext>
            </a:extLst>
          </p:cNvPr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1DE8B1A-133B-78EA-6201-0470DE07299B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CD049B9-24F4-EB57-6E66-39588B2CCC1D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AF2BB11-AC29-645C-7041-A919B19DC7D4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511DC44-D0F8-3707-3C78-F3FFB0DF6D0A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D85726E-E4BC-D25E-A53A-45B308E18C7D}"/>
              </a:ext>
            </a:extLst>
          </p:cNvPr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0C9BF10-2BBF-5192-D9BE-648E9551D257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CE86C-03C1-92B7-4C37-9A0A555CB8AB}"/>
              </a:ext>
            </a:extLst>
          </p:cNvPr>
          <p:cNvSpPr txBox="1"/>
          <p:nvPr/>
        </p:nvSpPr>
        <p:spPr>
          <a:xfrm>
            <a:off x="1028700" y="1528585"/>
            <a:ext cx="4353805" cy="112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My Story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DD072FD4-2A2B-7C10-E207-51C842654648}"/>
              </a:ext>
            </a:extLst>
          </p:cNvPr>
          <p:cNvSpPr txBox="1"/>
          <p:nvPr/>
        </p:nvSpPr>
        <p:spPr>
          <a:xfrm>
            <a:off x="553364" y="2958014"/>
            <a:ext cx="9941916" cy="4362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2117" lvl="1" indent="-666059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this space to add the story of your cleft journey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  <a:p>
            <a:pPr marL="1332117" lvl="1" indent="-666059" algn="l">
              <a:lnSpc>
                <a:spcPts val="8638"/>
              </a:lnSpc>
              <a:buFont typeface="Arial"/>
              <a:buChar char="•"/>
            </a:pPr>
            <a:endParaRPr lang="en-US" sz="617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332117" lvl="1" indent="-666059" algn="l">
              <a:lnSpc>
                <a:spcPts val="8638"/>
              </a:lnSpc>
              <a:buFont typeface="Arial"/>
              <a:buChar char="•"/>
            </a:pPr>
            <a:endParaRPr lang="en-US" sz="617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332117" lvl="1" indent="-666059" algn="l">
              <a:lnSpc>
                <a:spcPts val="8638"/>
              </a:lnSpc>
              <a:buFont typeface="Arial"/>
              <a:buChar char="•"/>
            </a:pPr>
            <a:endParaRPr lang="en-US" sz="6170" dirty="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2" descr="A person with red hair wearing a green shirt with her arms crossed&#10;&#10;AI-generated content may be incorrect.">
            <a:extLst>
              <a:ext uri="{FF2B5EF4-FFF2-40B4-BE49-F238E27FC236}">
                <a16:creationId xmlns:a16="http://schemas.microsoft.com/office/drawing/2014/main" id="{AA998EBA-EB58-EC20-F5A0-00D4701F9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/>
          <a:stretch>
            <a:fillRect/>
          </a:stretch>
        </p:blipFill>
        <p:spPr>
          <a:xfrm>
            <a:off x="11940576" y="2784280"/>
            <a:ext cx="5375319" cy="71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8F19-38FF-307F-1CFB-8105970C6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24835D36-A916-DE62-0561-00DF4FB7BC16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CD8C428C-4ED5-9534-91AA-A8889DB24D65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EC2FC8E-C38D-35DB-102F-2FF08BA535B5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257FD00-AA05-60F7-9479-E50F3015A686}"/>
              </a:ext>
            </a:extLst>
          </p:cNvPr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0C06BD1-C428-8BCF-142F-EBE8273374DC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F7F5424-9CC4-AD69-DECC-04C2A8C5A288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A814F12-676A-0321-7BB2-FFCEF6A0F826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A212BFA-B10B-DFF3-1BDF-392D498D7609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FDB4B1C-7549-E5FF-D0C2-B6F650A248BC}"/>
              </a:ext>
            </a:extLst>
          </p:cNvPr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BDEAE0-9647-C1A6-459F-46B75058E7FE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pic>
        <p:nvPicPr>
          <p:cNvPr id="2" name="Picture 1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AA9F9180-0864-07DD-3795-A1A07BA2A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460" y="2056524"/>
            <a:ext cx="5257253" cy="7885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7E7FB1-007B-8FBA-283F-86CEB6B32811}"/>
              </a:ext>
            </a:extLst>
          </p:cNvPr>
          <p:cNvSpPr txBox="1"/>
          <p:nvPr/>
        </p:nvSpPr>
        <p:spPr>
          <a:xfrm>
            <a:off x="1090287" y="1258837"/>
            <a:ext cx="11193780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How can you help?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11EB62B-783F-74A7-8744-C1C470669CA0}"/>
              </a:ext>
            </a:extLst>
          </p:cNvPr>
          <p:cNvSpPr txBox="1"/>
          <p:nvPr/>
        </p:nvSpPr>
        <p:spPr>
          <a:xfrm>
            <a:off x="227363" y="2883226"/>
            <a:ext cx="11813606" cy="5447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Spread the word on what you have found interesting today.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Learn more about supporting people affected by cleft and our work at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  <a:hlinkClick r:id="rId4"/>
              </a:rPr>
              <a:t>clapa.com</a:t>
            </a:r>
            <a:endParaRPr lang="en-GB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 algn="l">
              <a:spcBef>
                <a:spcPts val="18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Follow and share our social media – we are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‘@</a:t>
            </a:r>
            <a:r>
              <a:rPr lang="en-GB" sz="3600" b="1" dirty="0" err="1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CLAPAcommunity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’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on Instagram, Facebook, LinkedIn and TikTok.</a:t>
            </a:r>
            <a:endParaRPr lang="en-GB" sz="36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  <a:p>
            <a:pPr marL="1331595" lvl="1" indent="-665480" algn="l">
              <a:spcBef>
                <a:spcPts val="18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born with a cleft might make you different – but everyone is different! So please join us to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 differences</a:t>
            </a:r>
            <a:r>
              <a:rPr lang="en-GB" sz="3600" dirty="0">
                <a:solidFill>
                  <a:srgbClr val="000069"/>
                </a:solidFill>
                <a:latin typeface="Poppins"/>
                <a:cs typeface="Poppi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00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1852D-CC07-6A74-37DA-EE585E6F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1364E310-2B0D-29C5-F018-9D75055829A3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82C0F2BF-9C7E-CE03-85F4-52A64805AC2C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4B84339E-02F2-7001-0DE2-78F225CFA7D4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FD73BDD-F488-F4C1-EEA9-77323ABD64F2}"/>
              </a:ext>
            </a:extLst>
          </p:cNvPr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B25F899-3804-A3E4-15B9-A9BA3E2D39A9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050BEF6-492E-01F4-0B47-301CCD84B85A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CCAB60B-D0F2-FE7C-6A0D-9C8DF4B1B63D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6A4C66C-44B6-2EB8-7F19-5BEABAA6C2A5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70DE642-DBB8-8010-E36D-DCD270C2AF42}"/>
              </a:ext>
            </a:extLst>
          </p:cNvPr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3CEB88C-C61E-9B14-B737-0ED0F817D2B5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A3757D75-979C-67B4-B2D8-057CBE313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2"/>
          <a:stretch>
            <a:fillRect/>
          </a:stretch>
        </p:blipFill>
        <p:spPr>
          <a:xfrm>
            <a:off x="10432808" y="1258837"/>
            <a:ext cx="7319321" cy="8718124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D8B9D844-F643-CC6A-0818-71493ED9B376}"/>
              </a:ext>
            </a:extLst>
          </p:cNvPr>
          <p:cNvSpPr txBox="1"/>
          <p:nvPr/>
        </p:nvSpPr>
        <p:spPr>
          <a:xfrm>
            <a:off x="424622" y="2949576"/>
            <a:ext cx="10229521" cy="497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6058" lvl="1" algn="l">
              <a:spcBef>
                <a:spcPts val="1800"/>
              </a:spcBef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CLAPA has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no government or NHS funding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. We rely entirely on generous donations and fundraising from people like you to continue our work.​</a:t>
            </a:r>
          </a:p>
          <a:p>
            <a:pPr marL="666058" lvl="1" algn="l">
              <a:spcBef>
                <a:spcPts val="2400"/>
              </a:spcBef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Your donations help to keep our services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free and accessible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to everyone who needs them.​</a:t>
            </a:r>
          </a:p>
          <a:p>
            <a:pPr marL="666058" lvl="1" algn="l">
              <a:spcBef>
                <a:spcPts val="1800"/>
              </a:spcBef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​In the past few years, you’ve helped us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reach ​and support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more people than ever!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52A29-381C-3C9A-E500-F679A5F28A0A}"/>
              </a:ext>
            </a:extLst>
          </p:cNvPr>
          <p:cNvSpPr txBox="1"/>
          <p:nvPr/>
        </p:nvSpPr>
        <p:spPr>
          <a:xfrm>
            <a:off x="1050111" y="1498795"/>
            <a:ext cx="12382500" cy="1160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600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The difference you’ve made</a:t>
            </a:r>
          </a:p>
        </p:txBody>
      </p:sp>
    </p:spTree>
    <p:extLst>
      <p:ext uri="{BB962C8B-B14F-4D97-AF65-F5344CB8AC3E}">
        <p14:creationId xmlns:p14="http://schemas.microsoft.com/office/powerpoint/2010/main" val="1715633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7128" y="-538591"/>
            <a:ext cx="4162274" cy="2849789"/>
            <a:chOff x="0" y="0"/>
            <a:chExt cx="1096237" cy="7505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553364" y="2958014"/>
            <a:ext cx="3509048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2117" lvl="1" indent="-666059" algn="l">
              <a:lnSpc>
                <a:spcPts val="8638"/>
              </a:lnSpc>
              <a:buFont typeface="Arial"/>
              <a:buChar char="•"/>
            </a:pPr>
            <a:endParaRPr lang="en-US" sz="6170">
              <a:solidFill>
                <a:srgbClr val="0000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914964" y="1905462"/>
            <a:ext cx="7381059" cy="8034140"/>
          </a:xfrm>
          <a:custGeom>
            <a:avLst/>
            <a:gdLst/>
            <a:ahLst/>
            <a:cxnLst/>
            <a:rect l="l" t="t" r="r" b="b"/>
            <a:pathLst>
              <a:path w="6448669" h="7019251">
                <a:moveTo>
                  <a:pt x="0" y="0"/>
                </a:moveTo>
                <a:lnTo>
                  <a:pt x="6448670" y="0"/>
                </a:lnTo>
                <a:lnTo>
                  <a:pt x="6448670" y="7019251"/>
                </a:lnTo>
                <a:lnTo>
                  <a:pt x="0" y="7019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9" b="-24616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CB81A64B-283E-1D78-0AA5-7EAEAA4D6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4" y="9162719"/>
            <a:ext cx="2448917" cy="748928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F293F149-4B1B-403F-77DD-D546B75931B3}"/>
              </a:ext>
            </a:extLst>
          </p:cNvPr>
          <p:cNvSpPr txBox="1"/>
          <p:nvPr/>
        </p:nvSpPr>
        <p:spPr>
          <a:xfrm>
            <a:off x="3456404" y="9439824"/>
            <a:ext cx="8204604" cy="343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2"/>
              </a:lnSpc>
              <a:spcBef>
                <a:spcPct val="0"/>
              </a:spcBef>
            </a:pPr>
            <a:r>
              <a:rPr lang="en-US" sz="1600" dirty="0">
                <a:latin typeface="Poppins" panose="00000500000000000000" pitchFamily="2" charset="0"/>
                <a:ea typeface="FS Albert"/>
                <a:cs typeface="Poppins" panose="00000500000000000000" pitchFamily="2" charset="0"/>
                <a:sym typeface="FS Albert"/>
              </a:rPr>
              <a:t>Registered Charity England &amp; Wales (1108160) and Scotland (SC041034)</a:t>
            </a:r>
          </a:p>
        </p:txBody>
      </p:sp>
      <p:pic>
        <p:nvPicPr>
          <p:cNvPr id="18" name="Picture 1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B2B6653-3331-9526-8EB8-9F9A8B7F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09" y="-38355"/>
            <a:ext cx="13086445" cy="130864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aby with a big nose&#10;&#10;AI-generated content may be incorrect.">
            <a:extLst>
              <a:ext uri="{FF2B5EF4-FFF2-40B4-BE49-F238E27FC236}">
                <a16:creationId xmlns:a16="http://schemas.microsoft.com/office/drawing/2014/main" id="{CE52E092-15BA-7E88-1EBB-90C4C446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4" r="27930" b="92"/>
          <a:stretch>
            <a:fillRect/>
          </a:stretch>
        </p:blipFill>
        <p:spPr>
          <a:xfrm>
            <a:off x="10906406" y="886265"/>
            <a:ext cx="6545268" cy="907507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043449" y="1321616"/>
            <a:ext cx="8469261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What is a cleft?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3364" y="2958014"/>
            <a:ext cx="12027010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In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early pregnancy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parts of the face form separately and then join in the middle​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For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one in 700 babies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this doesn’t happen as it should​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cleft lip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is one or two gaps in the upper lip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A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cleft palate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is a gap in the roof of the mouth​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A baby can have a cleft lip, cleft palate, or both together​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It’s usually caused by a complicated mix of genetic and environmental factors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2EA48DC0-DA0F-672A-3798-DBC7847C65D1}"/>
              </a:ext>
            </a:extLst>
          </p:cNvPr>
          <p:cNvGrpSpPr/>
          <p:nvPr/>
        </p:nvGrpSpPr>
        <p:grpSpPr>
          <a:xfrm>
            <a:off x="14707335" y="-1205225"/>
            <a:ext cx="8272902" cy="3270248"/>
            <a:chOff x="-1356823" y="-57150"/>
            <a:chExt cx="2453060" cy="1166199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ED93C47-6CF0-3B89-4FBD-6C38E5DCC67B}"/>
                </a:ext>
              </a:extLst>
            </p:cNvPr>
            <p:cNvSpPr/>
            <p:nvPr/>
          </p:nvSpPr>
          <p:spPr>
            <a:xfrm>
              <a:off x="-1356823" y="358487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5F28706E-C867-9978-2565-C503148E8CE8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58506" y="-332223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471A153D-EC71-E105-64E3-EF6DD88725B3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31AF4FE-7735-BB80-BE35-1F1EB1271277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FDF0590-AD15-9720-9CD2-8BE773DF43D9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pic>
        <p:nvPicPr>
          <p:cNvPr id="17" name="Picture 16" descr="A person holding a baby&#10;&#10;AI-generated content may be incorrect.">
            <a:extLst>
              <a:ext uri="{FF2B5EF4-FFF2-40B4-BE49-F238E27FC236}">
                <a16:creationId xmlns:a16="http://schemas.microsoft.com/office/drawing/2014/main" id="{74F29146-BC7B-F6F2-1D7F-2099D7FC0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31" y="1237254"/>
            <a:ext cx="8699182" cy="8699182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69C57E48-2728-EE12-DB73-CA4703421D72}"/>
              </a:ext>
            </a:extLst>
          </p:cNvPr>
          <p:cNvSpPr txBox="1"/>
          <p:nvPr/>
        </p:nvSpPr>
        <p:spPr>
          <a:xfrm>
            <a:off x="553363" y="2958014"/>
            <a:ext cx="1120110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1595" lvl="1" indent="-665480" algn="l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Feeding: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Most babies need to use special bottles and teats from CLAPA to feed​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Hearing: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Many children with a cleft palate have recurring hearing issues</a:t>
            </a:r>
            <a:endParaRPr lang="en-GB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Speaking: 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A cleft palate affects how certain sounds are made</a:t>
            </a:r>
            <a:endParaRPr lang="en-GB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Teeth: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 A cleft can affect the shape and position of teeth and make dental care more difficult</a:t>
            </a:r>
            <a:endParaRPr lang="en-GB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 algn="l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Appearance: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Visible scars can affect confidence and self-esteem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AB06B-410D-C52E-13AC-C03B0A42C3F2}"/>
              </a:ext>
            </a:extLst>
          </p:cNvPr>
          <p:cNvSpPr txBox="1"/>
          <p:nvPr/>
        </p:nvSpPr>
        <p:spPr>
          <a:xfrm>
            <a:off x="1028700" y="1528585"/>
            <a:ext cx="10725765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What is the impact?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30F35-9D81-2D51-B921-69FC02FC5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CB505-50AA-32AA-B3B1-FFE7AB216579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FC5ABC3-83B8-7CEA-64D2-F7E8F681219B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E3B3F25-A183-6A2C-01A8-924628AC4596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469E217-A5B8-48E6-C298-CC6B7E825934}"/>
              </a:ext>
            </a:extLst>
          </p:cNvPr>
          <p:cNvGrpSpPr/>
          <p:nvPr/>
        </p:nvGrpSpPr>
        <p:grpSpPr>
          <a:xfrm>
            <a:off x="14357128" y="56395"/>
            <a:ext cx="3770836" cy="2254803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D8A7690-819B-F9F2-A901-047B7B2FF85B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00006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AFE5E64-ABD2-2FBB-E8A3-FCDF6645C55B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CBD33D9-C699-A400-6102-C60513E7E859}"/>
              </a:ext>
            </a:extLst>
          </p:cNvPr>
          <p:cNvSpPr/>
          <p:nvPr/>
        </p:nvSpPr>
        <p:spPr>
          <a:xfrm>
            <a:off x="14722588" y="54113"/>
            <a:ext cx="3159414" cy="1949174"/>
          </a:xfrm>
          <a:custGeom>
            <a:avLst/>
            <a:gdLst/>
            <a:ahLst/>
            <a:cxnLst/>
            <a:rect l="l" t="t" r="r" b="b"/>
            <a:pathLst>
              <a:path w="3159414" h="1949174">
                <a:moveTo>
                  <a:pt x="0" y="0"/>
                </a:moveTo>
                <a:lnTo>
                  <a:pt x="3159414" y="0"/>
                </a:lnTo>
                <a:lnTo>
                  <a:pt x="3159414" y="1949174"/>
                </a:lnTo>
                <a:lnTo>
                  <a:pt x="0" y="1949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177" t="-27250" r="-17280" b="-53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8470DF2-FAE1-5330-1B56-0C7FA03D1D0E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D26CC3A-4C5E-DB28-7F1D-2BD9A8082E17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E8E5920-F41A-4173-5A62-AF173C7438B5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6019045-6008-C543-79BF-BEB0482141F9}"/>
              </a:ext>
            </a:extLst>
          </p:cNvPr>
          <p:cNvSpPr txBox="1"/>
          <p:nvPr/>
        </p:nvSpPr>
        <p:spPr>
          <a:xfrm>
            <a:off x="1028700" y="1255725"/>
            <a:ext cx="12259116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99"/>
              </a:lnSpc>
            </a:pP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Cl</a:t>
            </a:r>
            <a:r>
              <a:rPr lang="en-GB" sz="8450" b="1" dirty="0">
                <a:solidFill>
                  <a:srgbClr val="0BEEFF"/>
                </a:solidFill>
                <a:latin typeface="Mangrove Script" panose="020B0604020202020204" charset="0"/>
                <a:cs typeface="Poppins SemiBold" panose="020B0502040204020203" pitchFamily="2" charset="0"/>
                <a:sym typeface="Poppins Semi-Bold"/>
              </a:rPr>
              <a:t>e</a:t>
            </a: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ft m</a:t>
            </a:r>
            <a:r>
              <a:rPr lang="en-GB" sz="8450" b="1" dirty="0">
                <a:solidFill>
                  <a:srgbClr val="0BEEFF"/>
                </a:solidFill>
                <a:latin typeface="Mangrove Script" panose="020B0604020202020204" charset="0"/>
                <a:cs typeface="Poppins SemiBold" panose="020B0502040204020203" pitchFamily="2" charset="0"/>
                <a:sym typeface="Poppins Semi-Bold"/>
              </a:rPr>
              <a:t>y</a:t>
            </a:r>
            <a:r>
              <a:rPr lang="en-GB" sz="8450" b="1" dirty="0">
                <a:solidFill>
                  <a:srgbClr val="0BEEFF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Poppins Semi-Bold"/>
              </a:rPr>
              <a:t>t</a:t>
            </a: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h 1:</a:t>
            </a:r>
            <a:endParaRPr lang="en-US" dirty="0">
              <a:solidFill>
                <a:srgbClr val="0BEEFF"/>
              </a:solidFill>
              <a:latin typeface="Poppins SemiBold" panose="00000700000000000000" pitchFamily="2" charset="0"/>
              <a:ea typeface="Calibri"/>
              <a:cs typeface="Poppins SemiBold" panose="00000700000000000000" pitchFamily="2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CD80D7F-6811-00C2-8703-DCB617C60159}"/>
              </a:ext>
            </a:extLst>
          </p:cNvPr>
          <p:cNvSpPr txBox="1"/>
          <p:nvPr/>
        </p:nvSpPr>
        <p:spPr>
          <a:xfrm>
            <a:off x="1028699" y="3386842"/>
            <a:ext cx="10132360" cy="240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8"/>
              </a:lnSpc>
            </a:pPr>
            <a:r>
              <a:rPr lang="en-US" sz="6850" i="1" dirty="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Cleft is 'fixed' with surgery as a baby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erson wearing a pink scarf and glasses&#10;&#10;AI-generated content may be incorrect.">
            <a:extLst>
              <a:ext uri="{FF2B5EF4-FFF2-40B4-BE49-F238E27FC236}">
                <a16:creationId xmlns:a16="http://schemas.microsoft.com/office/drawing/2014/main" id="{FE93974E-5B24-9A97-84ED-EA4A56917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>
            <a:fillRect/>
          </a:stretch>
        </p:blipFill>
        <p:spPr>
          <a:xfrm>
            <a:off x="10902282" y="1769226"/>
            <a:ext cx="6518376" cy="81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9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7DD4-F8C4-9AA0-B124-216E9AA1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6B33F037-842B-BC64-C808-2B2B1C209E64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0AFF082-828E-9421-EF26-E1E3A35607E9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A45B457-7F52-B0DC-47E4-2AA96382F011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1167164-7344-9BD6-A2B6-E99EF8727BC9}"/>
              </a:ext>
            </a:extLst>
          </p:cNvPr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29435F7-E423-A933-82CE-5EB7A1AE7EBE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11211E7-4C3A-1455-4E12-0F11624B18C1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AA9A19E-4421-C4E0-FDE3-0924F3C2157D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A786BF4-4B35-FD08-328D-3A98858FE5FA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74B3E8CD-CDB2-2E3E-73B7-16308AA3CC61}"/>
              </a:ext>
            </a:extLst>
          </p:cNvPr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8E98EAD-E6B3-D7D2-237B-79CDEA1248B8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2" descr="A person in a black suit&#10;&#10;AI-generated content may be incorrect.">
            <a:extLst>
              <a:ext uri="{FF2B5EF4-FFF2-40B4-BE49-F238E27FC236}">
                <a16:creationId xmlns:a16="http://schemas.microsoft.com/office/drawing/2014/main" id="{56DC5BE5-51A1-A2F6-8C59-DACA99CF8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7"/>
          <a:stretch>
            <a:fillRect/>
          </a:stretch>
        </p:blipFill>
        <p:spPr>
          <a:xfrm>
            <a:off x="10770380" y="2737841"/>
            <a:ext cx="6282539" cy="7254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15055B-02B3-90FE-B933-39A3517CC0AE}"/>
              </a:ext>
            </a:extLst>
          </p:cNvPr>
          <p:cNvSpPr txBox="1"/>
          <p:nvPr/>
        </p:nvSpPr>
        <p:spPr>
          <a:xfrm>
            <a:off x="978005" y="1006304"/>
            <a:ext cx="110122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3200FA"/>
                </a:solidFill>
                <a:latin typeface="Arial" panose="020B0604020202020204" pitchFamily="34" charset="0"/>
                <a:cs typeface="Arial" panose="020B0604020202020204" pitchFamily="34" charset="0"/>
                <a:sym typeface="Poppins Semi-Bold"/>
              </a:rPr>
              <a:t>Fact: the cleft treatment pathway</a:t>
            </a:r>
          </a:p>
          <a:p>
            <a:r>
              <a:rPr lang="en-US" sz="4800" b="1" dirty="0">
                <a:solidFill>
                  <a:srgbClr val="3200FA"/>
                </a:solidFill>
                <a:latin typeface="Arial" panose="020B0604020202020204" pitchFamily="34" charset="0"/>
                <a:cs typeface="Arial" panose="020B0604020202020204" pitchFamily="34" charset="0"/>
                <a:sym typeface="Poppins Semi-Bold"/>
              </a:rPr>
              <a:t>is 20+ years</a:t>
            </a:r>
            <a:endParaRPr lang="en-US" sz="4800" b="1" dirty="0">
              <a:solidFill>
                <a:srgbClr val="3200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EB62AF6-87E9-F8A0-BC4A-89965B8C3007}"/>
              </a:ext>
            </a:extLst>
          </p:cNvPr>
          <p:cNvSpPr txBox="1"/>
          <p:nvPr/>
        </p:nvSpPr>
        <p:spPr>
          <a:xfrm>
            <a:off x="265055" y="2843046"/>
            <a:ext cx="11012269" cy="6755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5480" lvl="1" algn="l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Every cleft is unique, just like every child, so the exact treatment needed will vary. Treatment can include:</a:t>
            </a:r>
            <a:endParaRPr lang="en-GB" sz="28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  <a:p>
            <a:pPr marL="665480" lvl="1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Operations: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babies born with a cleft will need at least one operation to repair their cleft and may need more as they grow up to help with things like teeth, speech, breathing.</a:t>
            </a:r>
            <a:endParaRPr lang="en-GB" sz="28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  <a:p>
            <a:pPr marL="665480" lvl="1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Speech therapy: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around 50% of children born with a cleft palate need extra help to make certain sounds clearly</a:t>
            </a:r>
            <a:endParaRPr lang="en-GB" sz="28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  <a:p>
            <a:pPr marL="665480" lvl="1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Help with hearing: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many children born with a cleft </a:t>
            </a:r>
            <a:b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palate need grommets or hearing aids</a:t>
            </a:r>
            <a:endParaRPr lang="en-GB" sz="28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  <a:p>
            <a:pPr marL="665480" lvl="1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Dental and orthodontic work: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braces, surgical </a:t>
            </a:r>
            <a:b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treatment,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and other interventions are often needed</a:t>
            </a:r>
          </a:p>
          <a:p>
            <a:pPr marL="665480" lvl="1" algn="l">
              <a:spcBef>
                <a:spcPts val="1800"/>
              </a:spcBef>
            </a:pPr>
            <a:r>
              <a:rPr lang="en-GB" sz="2800" b="1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Psychological support: </a:t>
            </a:r>
            <a:r>
              <a:rPr lang="en-GB" sz="280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support from cleft-specialist Clinical Psychologists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328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FF8FE-2A7C-7265-8CE3-A2A8D087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520CE75-C23F-1AFD-B2F5-86C2C9E50DDF}"/>
              </a:ext>
            </a:extLst>
          </p:cNvPr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2D3BE10-7630-B36C-B6C0-BBA6D95F066E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4D6A7ED-3C0C-ECE6-B20B-65BBFB887991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2A1F32C-D897-7645-7A92-7B9CD8553D9D}"/>
              </a:ext>
            </a:extLst>
          </p:cNvPr>
          <p:cNvGrpSpPr/>
          <p:nvPr/>
        </p:nvGrpSpPr>
        <p:grpSpPr>
          <a:xfrm>
            <a:off x="14357128" y="56395"/>
            <a:ext cx="3770836" cy="2254803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AD4CCE5-21E4-0070-E6D6-B7996B2444C1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00006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AD9409D-4B60-7BF4-3065-DD9EDD07F747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F025E0DC-1849-6622-11D3-AA79DCE69DE0}"/>
              </a:ext>
            </a:extLst>
          </p:cNvPr>
          <p:cNvSpPr/>
          <p:nvPr/>
        </p:nvSpPr>
        <p:spPr>
          <a:xfrm>
            <a:off x="14722588" y="54113"/>
            <a:ext cx="3159414" cy="1949174"/>
          </a:xfrm>
          <a:custGeom>
            <a:avLst/>
            <a:gdLst/>
            <a:ahLst/>
            <a:cxnLst/>
            <a:rect l="l" t="t" r="r" b="b"/>
            <a:pathLst>
              <a:path w="3159414" h="1949174">
                <a:moveTo>
                  <a:pt x="0" y="0"/>
                </a:moveTo>
                <a:lnTo>
                  <a:pt x="3159414" y="0"/>
                </a:lnTo>
                <a:lnTo>
                  <a:pt x="3159414" y="1949174"/>
                </a:lnTo>
                <a:lnTo>
                  <a:pt x="0" y="194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77" t="-27250" r="-17280" b="-53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4B4A172F-40CA-ABA0-8E29-28871C120D68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8D0E7FF-156F-AD81-C159-E17312A7DE56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6502A5D-89D6-3768-DF4B-4C2850864A59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893C1BF-0D17-E98A-9991-A36C587B0C42}"/>
              </a:ext>
            </a:extLst>
          </p:cNvPr>
          <p:cNvSpPr txBox="1"/>
          <p:nvPr/>
        </p:nvSpPr>
        <p:spPr>
          <a:xfrm>
            <a:off x="1028700" y="1255725"/>
            <a:ext cx="12259116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99"/>
              </a:lnSpc>
            </a:pP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Cl</a:t>
            </a:r>
            <a:r>
              <a:rPr lang="en-GB" sz="8450" b="1" dirty="0">
                <a:solidFill>
                  <a:srgbClr val="0BEEFF"/>
                </a:solidFill>
                <a:latin typeface="Mangrove Script" panose="020B0604020202020204" charset="0"/>
                <a:cs typeface="Poppins SemiBold" panose="020B0502040204020203" pitchFamily="2" charset="0"/>
                <a:sym typeface="Poppins Semi-Bold"/>
              </a:rPr>
              <a:t>e</a:t>
            </a: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ft m</a:t>
            </a:r>
            <a:r>
              <a:rPr lang="en-GB" sz="8450" b="1" dirty="0">
                <a:solidFill>
                  <a:srgbClr val="0BEEFF"/>
                </a:solidFill>
                <a:latin typeface="Mangrove Script" panose="020B0604020202020204" charset="0"/>
                <a:cs typeface="Poppins SemiBold" panose="020B0502040204020203" pitchFamily="2" charset="0"/>
                <a:sym typeface="Poppins Semi-Bold"/>
              </a:rPr>
              <a:t>y</a:t>
            </a:r>
            <a:r>
              <a:rPr lang="en-GB" sz="8450" b="1" dirty="0">
                <a:solidFill>
                  <a:srgbClr val="0BEEFF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Poppins Semi-Bold"/>
              </a:rPr>
              <a:t>t</a:t>
            </a:r>
            <a:r>
              <a:rPr lang="en-GB" sz="8450" b="1" dirty="0">
                <a:solidFill>
                  <a:srgbClr val="0BEEFF"/>
                </a:solidFill>
                <a:latin typeface="Poppins SemiBold" panose="020B0502040204020203" pitchFamily="2" charset="0"/>
                <a:cs typeface="Poppins SemiBold" panose="020B0502040204020203" pitchFamily="2" charset="0"/>
                <a:sym typeface="Poppins Semi-Bold"/>
              </a:rPr>
              <a:t>h 2:</a:t>
            </a:r>
            <a:endParaRPr lang="en-US" dirty="0">
              <a:solidFill>
                <a:srgbClr val="0BEEFF"/>
              </a:solidFill>
              <a:latin typeface="Poppins SemiBold" panose="00000700000000000000" pitchFamily="2" charset="0"/>
              <a:ea typeface="Calibri"/>
              <a:cs typeface="Poppins SemiBold" panose="00000700000000000000" pitchFamily="2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BD085D1-6415-0749-D3A2-4A17BB806A69}"/>
              </a:ext>
            </a:extLst>
          </p:cNvPr>
          <p:cNvSpPr txBox="1"/>
          <p:nvPr/>
        </p:nvSpPr>
        <p:spPr>
          <a:xfrm>
            <a:off x="1028699" y="3386842"/>
            <a:ext cx="10479849" cy="2400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50" i="1" dirty="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Cleft doesn't happen in the UK, does it?</a:t>
            </a:r>
          </a:p>
        </p:txBody>
      </p:sp>
      <p:pic>
        <p:nvPicPr>
          <p:cNvPr id="15" name="Picture 14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C59BBA53-783E-62F9-3574-5C48B5215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460" y="2056524"/>
            <a:ext cx="5257253" cy="78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E8128-EBC4-9487-66B8-9966895BB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C31FCE4C-C82B-722F-03F6-6BCF85C19F59}"/>
              </a:ext>
            </a:extLst>
          </p:cNvPr>
          <p:cNvGrpSpPr/>
          <p:nvPr/>
        </p:nvGrpSpPr>
        <p:grpSpPr>
          <a:xfrm>
            <a:off x="378902" y="602555"/>
            <a:ext cx="17025468" cy="9328852"/>
            <a:chOff x="0" y="0"/>
            <a:chExt cx="4484074" cy="245698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782A83D-6361-9958-C257-6AEDBE64044B}"/>
                </a:ext>
              </a:extLst>
            </p:cNvPr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56A28067-E8E6-411C-FE19-01E9AF30F76F}"/>
                </a:ext>
              </a:extLst>
            </p:cNvPr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AFD4CA1-A491-CDAC-CBE2-2302E795DBFB}"/>
              </a:ext>
            </a:extLst>
          </p:cNvPr>
          <p:cNvGrpSpPr/>
          <p:nvPr/>
        </p:nvGrpSpPr>
        <p:grpSpPr>
          <a:xfrm>
            <a:off x="14357128" y="206477"/>
            <a:ext cx="3697040" cy="2104721"/>
            <a:chOff x="0" y="0"/>
            <a:chExt cx="1096237" cy="75056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B97D1-14B0-CE76-0125-64A04A3B287F}"/>
                </a:ext>
              </a:extLst>
            </p:cNvPr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8FA5BDC-17CE-DF0E-50D1-5CBFB0DE8451}"/>
                </a:ext>
              </a:extLst>
            </p:cNvPr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E3EB4F4-12A0-0AA4-04D1-2387639CC298}"/>
              </a:ext>
            </a:extLst>
          </p:cNvPr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E8A8633-D758-90C0-403B-786871024463}"/>
                </a:ext>
              </a:extLst>
            </p:cNvPr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F80161D-F453-4717-2D7D-E0BEB2B80B0C}"/>
              </a:ext>
            </a:extLst>
          </p:cNvPr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5ED9AD7-7C73-E5DA-E340-19AA73B1B766}"/>
              </a:ext>
            </a:extLst>
          </p:cNvPr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DA7B09DB-180F-86F3-01B4-3005ED6AD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" t="4447" r="723" b="28573"/>
          <a:stretch>
            <a:fillRect/>
          </a:stretch>
        </p:blipFill>
        <p:spPr>
          <a:xfrm>
            <a:off x="8707781" y="-521537"/>
            <a:ext cx="10404081" cy="10452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DE361B-8FF2-3ECA-13AC-6BD30D8A7012}"/>
              </a:ext>
            </a:extLst>
          </p:cNvPr>
          <p:cNvSpPr txBox="1"/>
          <p:nvPr/>
        </p:nvSpPr>
        <p:spPr>
          <a:xfrm>
            <a:off x="1028700" y="1528585"/>
            <a:ext cx="10390990" cy="240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8"/>
              </a:lnSpc>
            </a:pPr>
            <a:r>
              <a:rPr lang="en-US" sz="6850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Fact: cleft occurs in one in 700 births</a:t>
            </a:r>
            <a:endParaRPr lang="en-US" sz="6850" b="1" dirty="0">
              <a:solidFill>
                <a:srgbClr val="3200FA"/>
              </a:solidFill>
              <a:latin typeface="Arial" panose="020B0604020202020204" pitchFamily="34" charset="0"/>
              <a:ea typeface="Poppins Semi-Bold"/>
              <a:cs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A67D33F-4EC1-C134-0847-95157C4D607D}"/>
              </a:ext>
            </a:extLst>
          </p:cNvPr>
          <p:cNvSpPr txBox="1"/>
          <p:nvPr/>
        </p:nvSpPr>
        <p:spPr>
          <a:xfrm>
            <a:off x="378902" y="4559020"/>
            <a:ext cx="8328879" cy="435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5480" lvl="1" algn="l">
              <a:lnSpc>
                <a:spcPts val="8638"/>
              </a:lnSpc>
            </a:pPr>
            <a:r>
              <a:rPr lang="en-US" sz="615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On average, three babies are born with a Cleft in the UK </a:t>
            </a:r>
          </a:p>
          <a:p>
            <a:pPr marL="665480" lvl="1" algn="l">
              <a:lnSpc>
                <a:spcPts val="8638"/>
              </a:lnSpc>
            </a:pPr>
            <a:r>
              <a:rPr lang="en-US" sz="6150" dirty="0">
                <a:solidFill>
                  <a:srgbClr val="000069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each day</a:t>
            </a:r>
            <a:endParaRPr lang="en-US"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7128" y="-538591"/>
            <a:ext cx="4162274" cy="2849789"/>
            <a:chOff x="0" y="0"/>
            <a:chExt cx="1096237" cy="7505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527708" y="2151878"/>
            <a:ext cx="5763086" cy="7705223"/>
          </a:xfrm>
          <a:custGeom>
            <a:avLst/>
            <a:gdLst/>
            <a:ahLst/>
            <a:cxnLst/>
            <a:rect l="l" t="t" r="r" b="b"/>
            <a:pathLst>
              <a:path w="5075763" h="7165311">
                <a:moveTo>
                  <a:pt x="0" y="0"/>
                </a:moveTo>
                <a:lnTo>
                  <a:pt x="5075763" y="0"/>
                </a:lnTo>
                <a:lnTo>
                  <a:pt x="5075763" y="7165310"/>
                </a:lnTo>
                <a:lnTo>
                  <a:pt x="0" y="7165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75" b="-55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207472" y="2653585"/>
            <a:ext cx="11537387" cy="5447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Cleft Lip and Palate Action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(CLAPA) are the national charity supporting, connecting, celebrating and championing the UK cleft community.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1595" lvl="1" indent="-665480">
              <a:spcBef>
                <a:spcPts val="18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CLAPA is there from the moment of diagnosis and throughout a lifetime with cleft, so nobody has to go through their cleft journey alone.</a:t>
            </a:r>
          </a:p>
          <a:p>
            <a:pPr marL="1331595" lvl="1" indent="-665480" fontAlgn="base">
              <a:spcBef>
                <a:spcPts val="18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receive </a:t>
            </a:r>
            <a:r>
              <a:rPr lang="en-GB" sz="3600" b="1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NHS or government funding </a:t>
            </a: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rely on donations to continue our vital work. 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7206" y="1212615"/>
            <a:ext cx="8557752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What is CLAPA?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622" y="646890"/>
            <a:ext cx="17025468" cy="9328852"/>
            <a:chOff x="0" y="0"/>
            <a:chExt cx="4484074" cy="2456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074" cy="2456981"/>
            </a:xfrm>
            <a:custGeom>
              <a:avLst/>
              <a:gdLst/>
              <a:ahLst/>
              <a:cxnLst/>
              <a:rect l="l" t="t" r="r" b="b"/>
              <a:pathLst>
                <a:path w="4484074" h="2456981">
                  <a:moveTo>
                    <a:pt x="14097" y="0"/>
                  </a:moveTo>
                  <a:lnTo>
                    <a:pt x="4469978" y="0"/>
                  </a:lnTo>
                  <a:cubicBezTo>
                    <a:pt x="4473716" y="0"/>
                    <a:pt x="4477302" y="1485"/>
                    <a:pt x="4479945" y="4129"/>
                  </a:cubicBezTo>
                  <a:cubicBezTo>
                    <a:pt x="4482589" y="6772"/>
                    <a:pt x="4484074" y="10358"/>
                    <a:pt x="4484074" y="14097"/>
                  </a:cubicBezTo>
                  <a:lnTo>
                    <a:pt x="4484074" y="2442885"/>
                  </a:lnTo>
                  <a:cubicBezTo>
                    <a:pt x="4484074" y="2446624"/>
                    <a:pt x="4482589" y="2450209"/>
                    <a:pt x="4479945" y="2452853"/>
                  </a:cubicBezTo>
                  <a:cubicBezTo>
                    <a:pt x="4477302" y="2455496"/>
                    <a:pt x="4473716" y="2456981"/>
                    <a:pt x="4469978" y="2456981"/>
                  </a:cubicBezTo>
                  <a:lnTo>
                    <a:pt x="14097" y="2456981"/>
                  </a:lnTo>
                  <a:cubicBezTo>
                    <a:pt x="10358" y="2456981"/>
                    <a:pt x="6772" y="2455496"/>
                    <a:pt x="4129" y="2452853"/>
                  </a:cubicBezTo>
                  <a:cubicBezTo>
                    <a:pt x="1485" y="2450209"/>
                    <a:pt x="0" y="2446624"/>
                    <a:pt x="0" y="2442885"/>
                  </a:cubicBezTo>
                  <a:lnTo>
                    <a:pt x="0" y="14097"/>
                  </a:lnTo>
                  <a:cubicBezTo>
                    <a:pt x="0" y="10358"/>
                    <a:pt x="1485" y="6772"/>
                    <a:pt x="4129" y="4129"/>
                  </a:cubicBezTo>
                  <a:cubicBezTo>
                    <a:pt x="6772" y="1485"/>
                    <a:pt x="10358" y="0"/>
                    <a:pt x="140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3200FA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84074" cy="251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7128" y="-538591"/>
            <a:ext cx="4162274" cy="2849789"/>
            <a:chOff x="0" y="0"/>
            <a:chExt cx="1096237" cy="7505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237" cy="750562"/>
            </a:xfrm>
            <a:custGeom>
              <a:avLst/>
              <a:gdLst/>
              <a:ahLst/>
              <a:cxnLst/>
              <a:rect l="l" t="t" r="r" b="b"/>
              <a:pathLst>
                <a:path w="1096237" h="750562">
                  <a:moveTo>
                    <a:pt x="57661" y="0"/>
                  </a:moveTo>
                  <a:lnTo>
                    <a:pt x="1038576" y="0"/>
                  </a:lnTo>
                  <a:cubicBezTo>
                    <a:pt x="1070421" y="0"/>
                    <a:pt x="1096237" y="25816"/>
                    <a:pt x="1096237" y="57661"/>
                  </a:cubicBezTo>
                  <a:lnTo>
                    <a:pt x="1096237" y="692901"/>
                  </a:lnTo>
                  <a:cubicBezTo>
                    <a:pt x="1096237" y="708194"/>
                    <a:pt x="1090162" y="722860"/>
                    <a:pt x="1079348" y="733673"/>
                  </a:cubicBezTo>
                  <a:cubicBezTo>
                    <a:pt x="1068535" y="744487"/>
                    <a:pt x="1053869" y="750562"/>
                    <a:pt x="1038576" y="750562"/>
                  </a:cubicBezTo>
                  <a:lnTo>
                    <a:pt x="57661" y="750562"/>
                  </a:lnTo>
                  <a:cubicBezTo>
                    <a:pt x="42368" y="750562"/>
                    <a:pt x="27702" y="744487"/>
                    <a:pt x="16888" y="733673"/>
                  </a:cubicBezTo>
                  <a:cubicBezTo>
                    <a:pt x="6075" y="722860"/>
                    <a:pt x="0" y="708194"/>
                    <a:pt x="0" y="692901"/>
                  </a:cubicBezTo>
                  <a:lnTo>
                    <a:pt x="0" y="57661"/>
                  </a:lnTo>
                  <a:cubicBezTo>
                    <a:pt x="0" y="42368"/>
                    <a:pt x="6075" y="27702"/>
                    <a:pt x="16888" y="16888"/>
                  </a:cubicBezTo>
                  <a:cubicBezTo>
                    <a:pt x="27702" y="6075"/>
                    <a:pt x="42368" y="0"/>
                    <a:pt x="576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237" cy="80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99163">
            <a:off x="13951318" y="6581060"/>
            <a:ext cx="5326102" cy="2954322"/>
            <a:chOff x="0" y="0"/>
            <a:chExt cx="24384000" cy="13525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124" cy="13525627"/>
            </a:xfrm>
            <a:custGeom>
              <a:avLst/>
              <a:gdLst/>
              <a:ahLst/>
              <a:cxnLst/>
              <a:rect l="l" t="t" r="r" b="b"/>
              <a:pathLst>
                <a:path w="24384124" h="13525627">
                  <a:moveTo>
                    <a:pt x="15335631" y="1773047"/>
                  </a:moveTo>
                  <a:cubicBezTo>
                    <a:pt x="15350110" y="1773047"/>
                    <a:pt x="15597251" y="1802130"/>
                    <a:pt x="15597251" y="2732151"/>
                  </a:cubicBezTo>
                  <a:cubicBezTo>
                    <a:pt x="15597251" y="3865753"/>
                    <a:pt x="15044928" y="5653278"/>
                    <a:pt x="14071219" y="7281037"/>
                  </a:cubicBezTo>
                  <a:cubicBezTo>
                    <a:pt x="14042135" y="7339203"/>
                    <a:pt x="13955013" y="7484491"/>
                    <a:pt x="13955013" y="7484491"/>
                  </a:cubicBezTo>
                  <a:cubicBezTo>
                    <a:pt x="13925930" y="7484491"/>
                    <a:pt x="13911452" y="7063105"/>
                    <a:pt x="13911452" y="6612510"/>
                  </a:cubicBezTo>
                  <a:cubicBezTo>
                    <a:pt x="13911452" y="3676905"/>
                    <a:pt x="14972410" y="1773048"/>
                    <a:pt x="15335630" y="1773048"/>
                  </a:cubicBezTo>
                  <a:close/>
                  <a:moveTo>
                    <a:pt x="15306548" y="0"/>
                  </a:moveTo>
                  <a:cubicBezTo>
                    <a:pt x="12864973" y="0"/>
                    <a:pt x="12109323" y="4534281"/>
                    <a:pt x="12109323" y="6626987"/>
                  </a:cubicBezTo>
                  <a:cubicBezTo>
                    <a:pt x="12109323" y="7557135"/>
                    <a:pt x="12225528" y="8487156"/>
                    <a:pt x="12443587" y="9359138"/>
                  </a:cubicBezTo>
                  <a:cubicBezTo>
                    <a:pt x="11941302" y="9844405"/>
                    <a:pt x="11534013" y="10110089"/>
                    <a:pt x="11282553" y="10255758"/>
                  </a:cubicBezTo>
                  <a:cubicBezTo>
                    <a:pt x="11265281" y="10266045"/>
                    <a:pt x="11247501" y="10275570"/>
                    <a:pt x="11230102" y="10285730"/>
                  </a:cubicBezTo>
                  <a:cubicBezTo>
                    <a:pt x="11119612" y="10348086"/>
                    <a:pt x="11046714" y="10383900"/>
                    <a:pt x="11018393" y="10404728"/>
                  </a:cubicBezTo>
                  <a:cubicBezTo>
                    <a:pt x="9913748" y="10999343"/>
                    <a:pt x="8643874" y="11299062"/>
                    <a:pt x="7298564" y="11299062"/>
                  </a:cubicBezTo>
                  <a:cubicBezTo>
                    <a:pt x="3950843" y="11299063"/>
                    <a:pt x="1097280" y="9184386"/>
                    <a:pt x="0" y="6218174"/>
                  </a:cubicBezTo>
                  <a:lnTo>
                    <a:pt x="0" y="9757664"/>
                  </a:lnTo>
                  <a:cubicBezTo>
                    <a:pt x="1760982" y="11815826"/>
                    <a:pt x="4377436" y="13120370"/>
                    <a:pt x="7298563" y="13120370"/>
                  </a:cubicBezTo>
                  <a:cubicBezTo>
                    <a:pt x="9066911" y="13120370"/>
                    <a:pt x="10732262" y="12655423"/>
                    <a:pt x="12155297" y="11821795"/>
                  </a:cubicBezTo>
                  <a:cubicBezTo>
                    <a:pt x="12159361" y="11819636"/>
                    <a:pt x="12163425" y="11817476"/>
                    <a:pt x="12167489" y="11815318"/>
                  </a:cubicBezTo>
                  <a:cubicBezTo>
                    <a:pt x="12175744" y="11810364"/>
                    <a:pt x="12183491" y="11805538"/>
                    <a:pt x="12191746" y="11800586"/>
                  </a:cubicBezTo>
                  <a:cubicBezTo>
                    <a:pt x="12195428" y="11798427"/>
                    <a:pt x="12198985" y="11796395"/>
                    <a:pt x="12202540" y="11794109"/>
                  </a:cubicBezTo>
                  <a:cubicBezTo>
                    <a:pt x="12791312" y="11439778"/>
                    <a:pt x="13141325" y="11132439"/>
                    <a:pt x="13155802" y="11132312"/>
                  </a:cubicBezTo>
                  <a:cubicBezTo>
                    <a:pt x="13155802" y="11132312"/>
                    <a:pt x="13155929" y="11132312"/>
                    <a:pt x="13155929" y="11132312"/>
                  </a:cubicBezTo>
                  <a:cubicBezTo>
                    <a:pt x="13224509" y="11132312"/>
                    <a:pt x="13487017" y="11623294"/>
                    <a:pt x="13530325" y="11679936"/>
                  </a:cubicBezTo>
                  <a:cubicBezTo>
                    <a:pt x="13821536" y="12061190"/>
                    <a:pt x="14176119" y="12404852"/>
                    <a:pt x="14583409" y="12659741"/>
                  </a:cubicBezTo>
                  <a:cubicBezTo>
                    <a:pt x="15465298" y="13212065"/>
                    <a:pt x="16515460" y="13426314"/>
                    <a:pt x="17539207" y="13514832"/>
                  </a:cubicBezTo>
                  <a:cubicBezTo>
                    <a:pt x="17583530" y="13518643"/>
                    <a:pt x="17627853" y="13522325"/>
                    <a:pt x="17672176" y="13525627"/>
                  </a:cubicBezTo>
                  <a:lnTo>
                    <a:pt x="19620990" y="13525627"/>
                  </a:lnTo>
                  <a:cubicBezTo>
                    <a:pt x="20254339" y="13474700"/>
                    <a:pt x="20882862" y="13371703"/>
                    <a:pt x="21497288" y="13209524"/>
                  </a:cubicBezTo>
                  <a:cubicBezTo>
                    <a:pt x="22496270" y="12945745"/>
                    <a:pt x="23508078" y="12508865"/>
                    <a:pt x="24384124" y="11897360"/>
                  </a:cubicBezTo>
                  <a:lnTo>
                    <a:pt x="24384124" y="11897360"/>
                  </a:lnTo>
                  <a:lnTo>
                    <a:pt x="24384124" y="9446260"/>
                  </a:lnTo>
                  <a:lnTo>
                    <a:pt x="24384124" y="9446260"/>
                  </a:lnTo>
                  <a:cubicBezTo>
                    <a:pt x="23325961" y="10819130"/>
                    <a:pt x="21114889" y="11753088"/>
                    <a:pt x="18593051" y="11753088"/>
                  </a:cubicBezTo>
                  <a:cubicBezTo>
                    <a:pt x="17020411" y="11753088"/>
                    <a:pt x="15330929" y="11517249"/>
                    <a:pt x="14565373" y="9955022"/>
                  </a:cubicBezTo>
                  <a:cubicBezTo>
                    <a:pt x="14521811" y="9882378"/>
                    <a:pt x="14492729" y="9824212"/>
                    <a:pt x="14492729" y="9809734"/>
                  </a:cubicBezTo>
                  <a:cubicBezTo>
                    <a:pt x="14492729" y="9780651"/>
                    <a:pt x="17399251" y="6336411"/>
                    <a:pt x="17399251" y="2688590"/>
                  </a:cubicBezTo>
                  <a:cubicBezTo>
                    <a:pt x="17399251" y="2034667"/>
                    <a:pt x="17224880" y="0"/>
                    <a:pt x="15306545" y="0"/>
                  </a:cubicBezTo>
                  <a:close/>
                </a:path>
              </a:pathLst>
            </a:custGeom>
            <a:solidFill>
              <a:srgbClr val="0BEE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31785" y="-334756"/>
            <a:ext cx="3456215" cy="2391280"/>
          </a:xfrm>
          <a:custGeom>
            <a:avLst/>
            <a:gdLst/>
            <a:ahLst/>
            <a:cxnLst/>
            <a:rect l="l" t="t" r="r" b="b"/>
            <a:pathLst>
              <a:path w="3456215" h="2391280">
                <a:moveTo>
                  <a:pt x="0" y="0"/>
                </a:moveTo>
                <a:lnTo>
                  <a:pt x="3456215" y="0"/>
                </a:lnTo>
                <a:lnTo>
                  <a:pt x="3456215" y="2391280"/>
                </a:lnTo>
                <a:lnTo>
                  <a:pt x="0" y="2391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9139238" y="4421505"/>
            <a:ext cx="9525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8937356" y="3179204"/>
            <a:ext cx="8040705" cy="6760552"/>
          </a:xfrm>
          <a:custGeom>
            <a:avLst/>
            <a:gdLst/>
            <a:ahLst/>
            <a:cxnLst/>
            <a:rect l="l" t="t" r="r" b="b"/>
            <a:pathLst>
              <a:path w="8040705" h="6760552">
                <a:moveTo>
                  <a:pt x="0" y="0"/>
                </a:moveTo>
                <a:lnTo>
                  <a:pt x="8040706" y="0"/>
                </a:lnTo>
                <a:lnTo>
                  <a:pt x="8040706" y="6760553"/>
                </a:lnTo>
                <a:lnTo>
                  <a:pt x="0" y="676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38" t="-22729" r="-400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553363" y="2958014"/>
            <a:ext cx="9431295" cy="55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Specialist feeding bottles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One-to-one support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Online support groups and events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Supporting research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Children and young people's service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Adult services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Information service</a:t>
            </a:r>
          </a:p>
          <a:p>
            <a:pPr marL="1332117" lvl="1" indent="-666059" algn="l">
              <a:spcBef>
                <a:spcPts val="1200"/>
              </a:spcBef>
              <a:buFont typeface="Arial"/>
              <a:buChar char="•"/>
            </a:pPr>
            <a:r>
              <a:rPr lang="en-GB" sz="3600" dirty="0">
                <a:solidFill>
                  <a:srgbClr val="00006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Raising awareness and campaigning</a:t>
            </a:r>
            <a:endParaRPr lang="en-US" sz="3600" dirty="0">
              <a:solidFill>
                <a:srgbClr val="000069"/>
              </a:solidFill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1528585"/>
            <a:ext cx="10701491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6863" b="1" dirty="0">
                <a:solidFill>
                  <a:srgbClr val="3200FA"/>
                </a:solidFill>
                <a:latin typeface="Arial" panose="020B0604020202020204" pitchFamily="34" charset="0"/>
                <a:ea typeface="Poppins Semi-Bold"/>
                <a:cs typeface="Arial" panose="020B0604020202020204" pitchFamily="34" charset="0"/>
                <a:sym typeface="Poppins Semi-Bold"/>
              </a:rPr>
              <a:t>CLAPA’s Services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CEDEAAA213AE44AD6D896478FA15CF" ma:contentTypeVersion="14" ma:contentTypeDescription="Create a new document." ma:contentTypeScope="" ma:versionID="a73e48150cac3ec958ed569642ad8782">
  <xsd:schema xmlns:xsd="http://www.w3.org/2001/XMLSchema" xmlns:xs="http://www.w3.org/2001/XMLSchema" xmlns:p="http://schemas.microsoft.com/office/2006/metadata/properties" xmlns:ns2="b7762bbe-8d95-459d-984f-565e21679b64" xmlns:ns3="7fdfa859-6f08-488d-9665-a5c05680ac8b" targetNamespace="http://schemas.microsoft.com/office/2006/metadata/properties" ma:root="true" ma:fieldsID="3322606fa1aeb3d9aa4c17b0f6d0d58b" ns2:_="" ns3:_="">
    <xsd:import namespace="b7762bbe-8d95-459d-984f-565e21679b64"/>
    <xsd:import namespace="7fdfa859-6f08-488d-9665-a5c05680ac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62bbe-8d95-459d-984f-565e21679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25f6719-a71d-4390-9cdc-cd0069b8b6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fa859-6f08-488d-9665-a5c05680ac8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aea5ac7-9abf-4599-a3c7-1546e9f6ff31}" ma:internalName="TaxCatchAll" ma:showField="CatchAllData" ma:web="7fdfa859-6f08-488d-9665-a5c05680ac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b7762bbe-8d95-459d-984f-565e21679b64">
      <Url xsi:nil="true"/>
      <Description xsi:nil="true"/>
    </link>
    <lcf76f155ced4ddcb4097134ff3c332f xmlns="b7762bbe-8d95-459d-984f-565e21679b64">
      <Terms xmlns="http://schemas.microsoft.com/office/infopath/2007/PartnerControls"/>
    </lcf76f155ced4ddcb4097134ff3c332f>
    <TaxCatchAll xmlns="7fdfa859-6f08-488d-9665-a5c05680ac8b" xsi:nil="true"/>
  </documentManagement>
</p:properties>
</file>

<file path=customXml/itemProps1.xml><?xml version="1.0" encoding="utf-8"?>
<ds:datastoreItem xmlns:ds="http://schemas.openxmlformats.org/officeDocument/2006/customXml" ds:itemID="{CD96D192-7000-47F1-A038-C1F7C37F11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A4BD5B-1820-4CC7-A2BD-60878228FB56}">
  <ds:schemaRefs>
    <ds:schemaRef ds:uri="7fdfa859-6f08-488d-9665-a5c05680ac8b"/>
    <ds:schemaRef ds:uri="b7762bbe-8d95-459d-984f-565e21679b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3BB1D86-8C06-4F54-9B23-A8403434F654}">
  <ds:schemaRefs>
    <ds:schemaRef ds:uri="7fdfa859-6f08-488d-9665-a5c05680ac8b"/>
    <ds:schemaRef ds:uri="b7762bbe-8d95-459d-984f-565e21679b6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1384</Words>
  <Application>Microsoft Office PowerPoint</Application>
  <PresentationFormat>Custom</PresentationFormat>
  <Paragraphs>132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Poppins SemiBold</vt:lpstr>
      <vt:lpstr>Aptos</vt:lpstr>
      <vt:lpstr>Poppins</vt:lpstr>
      <vt:lpstr>Mangrove Script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brand powerpoint template</dc:title>
  <dc:creator>Mikaela Conlinhulme</dc:creator>
  <cp:lastModifiedBy>Mikaela Conlinhulme</cp:lastModifiedBy>
  <cp:revision>92</cp:revision>
  <dcterms:created xsi:type="dcterms:W3CDTF">2006-08-16T00:00:00Z</dcterms:created>
  <dcterms:modified xsi:type="dcterms:W3CDTF">2026-02-13T09:41:45Z</dcterms:modified>
  <dc:identifier>DAG-eWbaEu0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0x01010014CEDEAAA213AE44AD6D896478FA15CF</vt:lpwstr>
  </property>
  <property fmtid="{D5CDD505-2E9C-101B-9397-08002B2CF9AE}" pid="3" name="MediaServiceImageTags">
    <vt:lpwstr/>
  </property>
</Properties>
</file>